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305" r:id="rId3"/>
    <p:sldId id="257" r:id="rId4"/>
    <p:sldId id="306" r:id="rId5"/>
    <p:sldId id="307" r:id="rId6"/>
    <p:sldId id="308" r:id="rId7"/>
    <p:sldId id="324" r:id="rId8"/>
    <p:sldId id="259" r:id="rId9"/>
    <p:sldId id="309" r:id="rId10"/>
    <p:sldId id="310" r:id="rId11"/>
    <p:sldId id="311" r:id="rId12"/>
    <p:sldId id="312" r:id="rId13"/>
    <p:sldId id="313" r:id="rId14"/>
    <p:sldId id="314" r:id="rId15"/>
    <p:sldId id="318" r:id="rId16"/>
    <p:sldId id="323" r:id="rId17"/>
    <p:sldId id="315" r:id="rId18"/>
    <p:sldId id="319" r:id="rId19"/>
    <p:sldId id="322" r:id="rId20"/>
    <p:sldId id="316" r:id="rId21"/>
    <p:sldId id="320" r:id="rId22"/>
    <p:sldId id="317" r:id="rId23"/>
    <p:sldId id="321" r:id="rId24"/>
    <p:sldId id="325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Segoe UI Historic" panose="020B0502040204020203" pitchFamily="3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31"/>
    <a:srgbClr val="FFAB40"/>
    <a:srgbClr val="FFD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5A3CF7-7409-47EE-AD76-0495CA7B524E}" v="141" dt="2023-04-23T15:22:48.276"/>
  </p1510:revLst>
</p1510:revInfo>
</file>

<file path=ppt/tableStyles.xml><?xml version="1.0" encoding="utf-8"?>
<a:tblStyleLst xmlns:a="http://schemas.openxmlformats.org/drawingml/2006/main" def="{442D0C89-C0D6-4671-BF98-E7DDA7805D07}">
  <a:tblStyle styleId="{442D0C89-C0D6-4671-BF98-E7DDA7805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2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38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06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9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1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44200" y="1950074"/>
            <a:ext cx="50556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Tracker App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244833" y="3145414"/>
            <a:ext cx="26372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Sachchin Annam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346512" y="2753919"/>
            <a:ext cx="445097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Montserrat ExtraLight"/>
              </a:rPr>
              <a:t>Using Model Drive App</a:t>
            </a:r>
            <a:endParaRPr sz="2800" b="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323160" y="2584834"/>
            <a:ext cx="4480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5735700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 View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F2BB123-777A-0AAE-D409-F200BA311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81"/>
            <a:ext cx="9144000" cy="44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5735700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Tasks View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ECCCD-A629-0098-9D7B-81698933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61"/>
            <a:ext cx="9144000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5735700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Issues View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B755B5-8FDC-2D24-4D60-61B232F5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81"/>
            <a:ext cx="9144000" cy="44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6699429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 Intake Form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C1126D-FE65-3C5B-62EA-B5292672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49"/>
            <a:ext cx="9144000" cy="44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1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7721407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Project’s Tasks View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D1ED12-A975-6444-864C-75DDD1DC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744"/>
            <a:ext cx="9144000" cy="44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8064306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Tasks: Quick Create Form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B93EE7-8DFA-7838-FB50-D1B2A4C5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469"/>
            <a:ext cx="9144000" cy="44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8064306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Tasks: Main Form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ED33EA-7D03-B024-DD37-8B97EE4E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533"/>
            <a:ext cx="9144000" cy="43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7721407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Project’s Issues View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39373C-CC2A-D2CE-65A7-29856BD0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494"/>
            <a:ext cx="9144000" cy="44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3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8286182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Issues: Main Form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0A8B1D-E22F-621C-67B8-2EE889F8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81"/>
            <a:ext cx="9144000" cy="44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6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8286182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Issues: Quick Create Form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D4B5E5-6B5C-658A-A585-1F28DEE7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" b="-1"/>
          <a:stretch/>
        </p:blipFill>
        <p:spPr>
          <a:xfrm>
            <a:off x="0" y="732865"/>
            <a:ext cx="9144000" cy="4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1787-4504-AE86-0C41-79F067EB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38734-2A07-D42E-8341-725C154E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2629" y="1087775"/>
            <a:ext cx="6242230" cy="2760900"/>
          </a:xfrm>
        </p:spPr>
        <p:txBody>
          <a:bodyPr/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Data points of Project Tracker</a:t>
            </a:r>
          </a:p>
          <a:p>
            <a:r>
              <a:rPr lang="en-US" sz="2000" dirty="0"/>
              <a:t>Entity Relationship</a:t>
            </a:r>
          </a:p>
          <a:p>
            <a:r>
              <a:rPr lang="en-US" sz="2000" dirty="0"/>
              <a:t>Application Features</a:t>
            </a:r>
          </a:p>
          <a:p>
            <a:r>
              <a:rPr lang="en-US" sz="2000" dirty="0"/>
              <a:t>Notifications</a:t>
            </a:r>
          </a:p>
          <a:p>
            <a:r>
              <a:rPr lang="en" sz="2000" dirty="0"/>
              <a:t>Glimpse of Project Tracker App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703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7721407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Project’s Milestones View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BE1B3C-EAB2-EA09-38A6-0E6D9545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122"/>
            <a:ext cx="9144000" cy="44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8716489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Milestones: Quick Create Form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E4D88C-52BE-8F0F-91CA-F912EB7C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"/>
          <a:stretch/>
        </p:blipFill>
        <p:spPr>
          <a:xfrm>
            <a:off x="0" y="681381"/>
            <a:ext cx="9144000" cy="44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8635807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Project’s Dependencies View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3FCC0C-63B7-CA03-880E-050D58D3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988"/>
            <a:ext cx="914400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6" y="89710"/>
            <a:ext cx="8992154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Dependencies: Quick Create Form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AF52F6-0C12-0F81-B07D-4215B00D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0"/>
            <a:ext cx="9144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4F53-1848-3141-21C5-3DC6DD35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7" y="2101050"/>
            <a:ext cx="6936417" cy="9414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time.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any queries, kindly message me on LinkedIn: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https://www.linkedin.com/in/sachchinannam/ </a:t>
            </a:r>
          </a:p>
        </p:txBody>
      </p:sp>
    </p:spTree>
    <p:extLst>
      <p:ext uri="{BB962C8B-B14F-4D97-AF65-F5344CB8AC3E}">
        <p14:creationId xmlns:p14="http://schemas.microsoft.com/office/powerpoint/2010/main" val="30203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6011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501519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Tracker app is a Power App application developed using Model Driven App approach.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Application lets Managers and team members to measure the progress of the team at project and its intended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Tracker app, is a one place stop to track and manage:</a:t>
            </a:r>
          </a:p>
          <a:p>
            <a:pPr marL="171450" indent="-17145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against technologies and nature of activities.</a:t>
            </a:r>
          </a:p>
          <a:p>
            <a:pPr marL="171450" indent="-17145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allocation against the projects.</a:t>
            </a:r>
          </a:p>
          <a:p>
            <a:pPr marL="171450" indent="-17145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Tasks, and Issues of the projects.</a:t>
            </a:r>
          </a:p>
          <a:p>
            <a:pPr marL="171450" indent="-17145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Milestones and Dependencies, if any.</a:t>
            </a:r>
          </a:p>
          <a:p>
            <a:pPr marL="171450" indent="-171450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985859" y="508946"/>
            <a:ext cx="2194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6011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Points of Project Tracker</a:t>
            </a:r>
            <a:endParaRPr sz="2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85859" y="508946"/>
            <a:ext cx="46634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3E9609E-80E6-CB10-CD19-53038ECC9DD1}"/>
              </a:ext>
            </a:extLst>
          </p:cNvPr>
          <p:cNvGrpSpPr/>
          <p:nvPr/>
        </p:nvGrpSpPr>
        <p:grpSpPr>
          <a:xfrm>
            <a:off x="697357" y="1184553"/>
            <a:ext cx="6929161" cy="3793936"/>
            <a:chOff x="697357" y="1184553"/>
            <a:chExt cx="6929161" cy="379393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738B65-FFF5-8596-CF63-F037B2B267EC}"/>
                </a:ext>
              </a:extLst>
            </p:cNvPr>
            <p:cNvSpPr/>
            <p:nvPr/>
          </p:nvSpPr>
          <p:spPr bwMode="auto">
            <a:xfrm>
              <a:off x="697357" y="2092583"/>
              <a:ext cx="2054593" cy="1242055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74D7FD-9D1C-2E95-170D-BB20388157CC}"/>
                </a:ext>
              </a:extLst>
            </p:cNvPr>
            <p:cNvSpPr txBox="1"/>
            <p:nvPr/>
          </p:nvSpPr>
          <p:spPr>
            <a:xfrm>
              <a:off x="1128211" y="2189715"/>
              <a:ext cx="1623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Projects</a:t>
              </a:r>
              <a:endParaRPr lang="en-US" sz="24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pic>
          <p:nvPicPr>
            <p:cNvPr id="7" name="Graphic 6" descr="List outline">
              <a:extLst>
                <a:ext uri="{FF2B5EF4-FFF2-40B4-BE49-F238E27FC236}">
                  <a16:creationId xmlns:a16="http://schemas.microsoft.com/office/drawing/2014/main" id="{F2D8C9E0-C159-7BC8-10B6-18890B22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4529" y="2161170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563C5D-2DB1-E384-4A8F-361767B1E09E}"/>
                </a:ext>
              </a:extLst>
            </p:cNvPr>
            <p:cNvSpPr txBox="1"/>
            <p:nvPr/>
          </p:nvSpPr>
          <p:spPr>
            <a:xfrm>
              <a:off x="697357" y="2613281"/>
              <a:ext cx="2054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Placeholder to track Projects/activity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12D9ED8-3830-58FF-E022-A98A9E6B743F}"/>
                </a:ext>
              </a:extLst>
            </p:cNvPr>
            <p:cNvSpPr/>
            <p:nvPr/>
          </p:nvSpPr>
          <p:spPr bwMode="auto">
            <a:xfrm>
              <a:off x="3155631" y="1184553"/>
              <a:ext cx="2179294" cy="1415598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63DA97-41C2-05BF-3B12-2BAAA106BF3E}"/>
                </a:ext>
              </a:extLst>
            </p:cNvPr>
            <p:cNvSpPr txBox="1"/>
            <p:nvPr/>
          </p:nvSpPr>
          <p:spPr>
            <a:xfrm>
              <a:off x="3584254" y="1314323"/>
              <a:ext cx="1722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Tasks</a:t>
              </a:r>
              <a:endParaRPr lang="en-US" sz="24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pic>
          <p:nvPicPr>
            <p:cNvPr id="12" name="Graphic 11" descr="Clipboard Mixed outline">
              <a:extLst>
                <a:ext uri="{FF2B5EF4-FFF2-40B4-BE49-F238E27FC236}">
                  <a16:creationId xmlns:a16="http://schemas.microsoft.com/office/drawing/2014/main" id="{35C341C0-2101-A6AA-EEDF-8D49D68DE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84452" y="1281286"/>
              <a:ext cx="484949" cy="4839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03635A-52ED-0F51-1EF5-51802A569BF0}"/>
                </a:ext>
              </a:extLst>
            </p:cNvPr>
            <p:cNvSpPr txBox="1"/>
            <p:nvPr/>
          </p:nvSpPr>
          <p:spPr>
            <a:xfrm>
              <a:off x="3155631" y="1778004"/>
              <a:ext cx="21792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4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Tasks against respective projects would be tracked.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87F1FB1-F75B-E2C1-BAD1-780EA2507588}"/>
                </a:ext>
              </a:extLst>
            </p:cNvPr>
            <p:cNvSpPr/>
            <p:nvPr/>
          </p:nvSpPr>
          <p:spPr bwMode="auto">
            <a:xfrm>
              <a:off x="5417907" y="1184553"/>
              <a:ext cx="2179294" cy="1415598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C718D-3042-905C-9AB2-E71F7F78421A}"/>
                </a:ext>
              </a:extLst>
            </p:cNvPr>
            <p:cNvSpPr txBox="1"/>
            <p:nvPr/>
          </p:nvSpPr>
          <p:spPr>
            <a:xfrm>
              <a:off x="5874910" y="1313090"/>
              <a:ext cx="1722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Issues</a:t>
              </a:r>
            </a:p>
          </p:txBody>
        </p:sp>
        <p:pic>
          <p:nvPicPr>
            <p:cNvPr id="17" name="Graphic 16" descr="Ladybug outline">
              <a:extLst>
                <a:ext uri="{FF2B5EF4-FFF2-40B4-BE49-F238E27FC236}">
                  <a16:creationId xmlns:a16="http://schemas.microsoft.com/office/drawing/2014/main" id="{96FFDB78-80B1-9C20-D425-3CCB9AFE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447224" y="1281286"/>
              <a:ext cx="483957" cy="483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E9551E-C17A-B650-105F-EDB7DB1B36EE}"/>
                </a:ext>
              </a:extLst>
            </p:cNvPr>
            <p:cNvSpPr txBox="1"/>
            <p:nvPr/>
          </p:nvSpPr>
          <p:spPr>
            <a:xfrm>
              <a:off x="5417907" y="1778004"/>
              <a:ext cx="21792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4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Issues for peer review/UAT would be tracked.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2F8C0D-CB2F-8661-3C23-1CC44BCFFEAE}"/>
                </a:ext>
              </a:extLst>
            </p:cNvPr>
            <p:cNvSpPr/>
            <p:nvPr/>
          </p:nvSpPr>
          <p:spPr bwMode="auto">
            <a:xfrm>
              <a:off x="5417907" y="2686716"/>
              <a:ext cx="2179294" cy="1415598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F7BED2-12BA-969D-0F01-A1FF2A2C6FE5}"/>
                </a:ext>
              </a:extLst>
            </p:cNvPr>
            <p:cNvSpPr txBox="1"/>
            <p:nvPr/>
          </p:nvSpPr>
          <p:spPr>
            <a:xfrm>
              <a:off x="5904229" y="2816237"/>
              <a:ext cx="1722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Milestones</a:t>
              </a:r>
              <a:endParaRPr lang="en-US" sz="24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pic>
          <p:nvPicPr>
            <p:cNvPr id="22" name="Graphic 21" descr="Race Flag with solid fill">
              <a:extLst>
                <a:ext uri="{FF2B5EF4-FFF2-40B4-BE49-F238E27FC236}">
                  <a16:creationId xmlns:a16="http://schemas.microsoft.com/office/drawing/2014/main" id="{02D7FC4C-D8DF-0B39-32F9-64B8A0A7C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447224" y="2783449"/>
              <a:ext cx="483958" cy="4839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178616-B704-0F63-F5EE-9FCBFE649580}"/>
                </a:ext>
              </a:extLst>
            </p:cNvPr>
            <p:cNvSpPr txBox="1"/>
            <p:nvPr/>
          </p:nvSpPr>
          <p:spPr>
            <a:xfrm>
              <a:off x="5417907" y="3280167"/>
              <a:ext cx="21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4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Track Project Milestones.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D87B99-F415-D538-1BA5-FFFD6FC8A95A}"/>
                </a:ext>
              </a:extLst>
            </p:cNvPr>
            <p:cNvSpPr/>
            <p:nvPr/>
          </p:nvSpPr>
          <p:spPr bwMode="auto">
            <a:xfrm>
              <a:off x="3155631" y="4185956"/>
              <a:ext cx="4441568" cy="792533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474AAC-404A-6621-5F73-087880DB2B2D}"/>
                </a:ext>
              </a:extLst>
            </p:cNvPr>
            <p:cNvSpPr txBox="1"/>
            <p:nvPr/>
          </p:nvSpPr>
          <p:spPr>
            <a:xfrm>
              <a:off x="3776648" y="4379565"/>
              <a:ext cx="35101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Dependencies/Risks</a:t>
              </a:r>
              <a:endParaRPr lang="en-US" sz="20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pic>
          <p:nvPicPr>
            <p:cNvPr id="27" name="Graphic 26" descr="Radioactive outline">
              <a:extLst>
                <a:ext uri="{FF2B5EF4-FFF2-40B4-BE49-F238E27FC236}">
                  <a16:creationId xmlns:a16="http://schemas.microsoft.com/office/drawing/2014/main" id="{272E866E-9A9A-0640-79BE-C1B2034F9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225099" y="4288173"/>
              <a:ext cx="482082" cy="48395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4F2239C-E872-FC85-8673-643C49EBE165}"/>
                </a:ext>
              </a:extLst>
            </p:cNvPr>
            <p:cNvSpPr/>
            <p:nvPr/>
          </p:nvSpPr>
          <p:spPr bwMode="auto">
            <a:xfrm>
              <a:off x="3155631" y="2686716"/>
              <a:ext cx="2179294" cy="1415598"/>
            </a:xfrm>
            <a:prstGeom prst="roundRect">
              <a:avLst>
                <a:gd name="adj" fmla="val 2479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6F98A93-2CD8-919F-1FF2-D8DC41DECE47}"/>
                </a:ext>
              </a:extLst>
            </p:cNvPr>
            <p:cNvSpPr txBox="1"/>
            <p:nvPr/>
          </p:nvSpPr>
          <p:spPr>
            <a:xfrm>
              <a:off x="3641953" y="2816237"/>
              <a:ext cx="1722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Resources</a:t>
              </a:r>
              <a:endParaRPr lang="en-US" sz="24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D753AB1-9D89-A34B-D428-160C1D1277F2}"/>
                </a:ext>
              </a:extLst>
            </p:cNvPr>
            <p:cNvSpPr txBox="1"/>
            <p:nvPr/>
          </p:nvSpPr>
          <p:spPr>
            <a:xfrm>
              <a:off x="3155631" y="3280167"/>
              <a:ext cx="21792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4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Resources allocated to the project and their allocated %</a:t>
              </a:r>
            </a:p>
          </p:txBody>
        </p:sp>
        <p:pic>
          <p:nvPicPr>
            <p:cNvPr id="30" name="Graphic 29" descr="Programmer male outline">
              <a:extLst>
                <a:ext uri="{FF2B5EF4-FFF2-40B4-BE49-F238E27FC236}">
                  <a16:creationId xmlns:a16="http://schemas.microsoft.com/office/drawing/2014/main" id="{C89BC494-6879-68ED-90D3-B53A6E97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9829" y="277968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54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6011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Entity Relationship</a:t>
            </a:r>
            <a:endParaRPr sz="2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85859" y="508946"/>
            <a:ext cx="30175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041A13-503A-53F1-3F04-EE6B648E6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84052"/>
              </p:ext>
            </p:extLst>
          </p:nvPr>
        </p:nvGraphicFramePr>
        <p:xfrm>
          <a:off x="716624" y="1882724"/>
          <a:ext cx="2045112" cy="70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04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681704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681704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231826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0" kern="1200" dirty="0">
                        <a:solidFill>
                          <a:schemeClr val="tx1"/>
                        </a:solidFill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6A3A13D-5F19-F6CF-05DD-668679FAA2DC}"/>
              </a:ext>
            </a:extLst>
          </p:cNvPr>
          <p:cNvSpPr txBox="1"/>
          <p:nvPr/>
        </p:nvSpPr>
        <p:spPr>
          <a:xfrm>
            <a:off x="716624" y="1574947"/>
            <a:ext cx="204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Parent Entity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15759F-B9E3-80BE-2F97-C2EC54F86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66032"/>
              </p:ext>
            </p:extLst>
          </p:nvPr>
        </p:nvGraphicFramePr>
        <p:xfrm>
          <a:off x="6287807" y="1882724"/>
          <a:ext cx="2219343" cy="68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781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231826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Issues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CF2202-A87C-7423-E9E1-7325833CA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12822"/>
              </p:ext>
            </p:extLst>
          </p:nvPr>
        </p:nvGraphicFramePr>
        <p:xfrm>
          <a:off x="3927848" y="1887760"/>
          <a:ext cx="2219343" cy="68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781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231826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Tasks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279590-D890-4478-3A75-FC9CC9A00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29440"/>
              </p:ext>
            </p:extLst>
          </p:nvPr>
        </p:nvGraphicFramePr>
        <p:xfrm>
          <a:off x="3927847" y="2705261"/>
          <a:ext cx="2219343" cy="68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781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231826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Milestones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8EDDC8-6FCB-D8BA-0578-4F5493696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18026"/>
              </p:ext>
            </p:extLst>
          </p:nvPr>
        </p:nvGraphicFramePr>
        <p:xfrm>
          <a:off x="6287807" y="2705261"/>
          <a:ext cx="2219343" cy="68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781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231826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Dependencies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74A6A9-1077-A4E6-7A2C-1093AF25E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55156"/>
              </p:ext>
            </p:extLst>
          </p:nvPr>
        </p:nvGraphicFramePr>
        <p:xfrm>
          <a:off x="3927846" y="3522762"/>
          <a:ext cx="2219343" cy="68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781">
                  <a:extLst>
                    <a:ext uri="{9D8B030D-6E8A-4147-A177-3AD203B41FA5}">
                      <a16:colId xmlns:a16="http://schemas.microsoft.com/office/drawing/2014/main" val="4230708685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4045058866"/>
                    </a:ext>
                  </a:extLst>
                </a:gridCol>
                <a:gridCol w="739781">
                  <a:extLst>
                    <a:ext uri="{9D8B030D-6E8A-4147-A177-3AD203B41FA5}">
                      <a16:colId xmlns:a16="http://schemas.microsoft.com/office/drawing/2014/main" val="188196051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Resources Allocated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47420"/>
                  </a:ext>
                </a:extLst>
              </a:tr>
              <a:tr h="1907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Associate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% 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10196"/>
                  </a:ext>
                </a:extLst>
              </a:tr>
              <a:tr h="2318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Historic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814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EF5B10C-F084-6FCE-5884-9F5C109A8B1C}"/>
              </a:ext>
            </a:extLst>
          </p:cNvPr>
          <p:cNvSpPr txBox="1"/>
          <p:nvPr/>
        </p:nvSpPr>
        <p:spPr>
          <a:xfrm>
            <a:off x="5656375" y="1574947"/>
            <a:ext cx="204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Child Entities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895974-A22A-78C9-74C8-BE29CA1F8223}"/>
              </a:ext>
            </a:extLst>
          </p:cNvPr>
          <p:cNvSpPr/>
          <p:nvPr/>
        </p:nvSpPr>
        <p:spPr bwMode="auto">
          <a:xfrm>
            <a:off x="3013813" y="2234857"/>
            <a:ext cx="731520" cy="152400"/>
          </a:xfrm>
          <a:prstGeom prst="rightArrow">
            <a:avLst/>
          </a:prstGeom>
          <a:solidFill>
            <a:srgbClr val="FFAB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C7D1F-8FDA-738D-51D9-CA191580B883}"/>
              </a:ext>
            </a:extLst>
          </p:cNvPr>
          <p:cNvSpPr txBox="1"/>
          <p:nvPr/>
        </p:nvSpPr>
        <p:spPr>
          <a:xfrm>
            <a:off x="3085403" y="1957793"/>
            <a:ext cx="51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baseline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HAS</a:t>
            </a:r>
            <a:endParaRPr lang="en-US" sz="1050" b="0" i="0" baseline="0" dirty="0">
              <a:solidFill>
                <a:schemeClr val="bg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4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6011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Application Features</a:t>
            </a:r>
            <a:endParaRPr sz="2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85859" y="508946"/>
            <a:ext cx="3291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1EA12D2-2EE2-10E9-E95D-7E15106AD356}"/>
              </a:ext>
            </a:extLst>
          </p:cNvPr>
          <p:cNvGrpSpPr/>
          <p:nvPr/>
        </p:nvGrpSpPr>
        <p:grpSpPr>
          <a:xfrm>
            <a:off x="269571" y="1615620"/>
            <a:ext cx="8683554" cy="2660312"/>
            <a:chOff x="269571" y="1615620"/>
            <a:chExt cx="8683554" cy="26603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0E1D823-C869-5629-BE6E-2F5E5E9E4573}"/>
                </a:ext>
              </a:extLst>
            </p:cNvPr>
            <p:cNvSpPr/>
            <p:nvPr/>
          </p:nvSpPr>
          <p:spPr bwMode="auto">
            <a:xfrm>
              <a:off x="269571" y="1615620"/>
              <a:ext cx="2845212" cy="1276618"/>
            </a:xfrm>
            <a:prstGeom prst="roundRect">
              <a:avLst>
                <a:gd name="adj" fmla="val 3500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dirty="0">
                <a:ln>
                  <a:noFill/>
                </a:ln>
                <a:solidFill>
                  <a:srgbClr val="FDE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pic>
          <p:nvPicPr>
            <p:cNvPr id="6" name="Graphic 5" descr="Database outline">
              <a:extLst>
                <a:ext uri="{FF2B5EF4-FFF2-40B4-BE49-F238E27FC236}">
                  <a16:creationId xmlns:a16="http://schemas.microsoft.com/office/drawing/2014/main" id="{7B34D466-2D3E-65ED-E0FA-0A464D6BF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530" y="1675893"/>
              <a:ext cx="365760" cy="365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A29779-8FD8-4D47-9021-EA0171EE8401}"/>
                </a:ext>
              </a:extLst>
            </p:cNvPr>
            <p:cNvSpPr txBox="1"/>
            <p:nvPr/>
          </p:nvSpPr>
          <p:spPr>
            <a:xfrm>
              <a:off x="662225" y="1678274"/>
              <a:ext cx="1928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chemeClr val="bg1"/>
                  </a:solidFill>
                  <a:effectLst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Centralized Data</a:t>
              </a:r>
              <a:endParaRPr lang="en-US" sz="1600" b="0" i="0" baseline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AB155F-19B8-0CE5-DC14-5200A702857E}"/>
                </a:ext>
              </a:extLst>
            </p:cNvPr>
            <p:cNvSpPr txBox="1"/>
            <p:nvPr/>
          </p:nvSpPr>
          <p:spPr>
            <a:xfrm>
              <a:off x="662225" y="2025973"/>
              <a:ext cx="23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Data is segregated for Projects, Tasks and Issue</a:t>
              </a:r>
              <a:endParaRPr lang="en-US" sz="1200" b="0" i="0" baseline="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A8AC41-899F-48A2-33D4-A39C98B87C25}"/>
                </a:ext>
              </a:extLst>
            </p:cNvPr>
            <p:cNvSpPr/>
            <p:nvPr/>
          </p:nvSpPr>
          <p:spPr bwMode="auto">
            <a:xfrm>
              <a:off x="3188742" y="1615620"/>
              <a:ext cx="2845212" cy="1276618"/>
            </a:xfrm>
            <a:prstGeom prst="roundRect">
              <a:avLst>
                <a:gd name="adj" fmla="val 3500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dirty="0">
                <a:ln>
                  <a:noFill/>
                </a:ln>
                <a:solidFill>
                  <a:srgbClr val="FDE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pic>
          <p:nvPicPr>
            <p:cNvPr id="11" name="Graphic 10" descr="Document outline">
              <a:extLst>
                <a:ext uri="{FF2B5EF4-FFF2-40B4-BE49-F238E27FC236}">
                  <a16:creationId xmlns:a16="http://schemas.microsoft.com/office/drawing/2014/main" id="{5EED370C-FD19-B1B8-B322-BC65113E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62701" y="1675893"/>
              <a:ext cx="365760" cy="3657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F6D39-A563-3B59-9069-D1AF848837E9}"/>
                </a:ext>
              </a:extLst>
            </p:cNvPr>
            <p:cNvSpPr txBox="1"/>
            <p:nvPr/>
          </p:nvSpPr>
          <p:spPr>
            <a:xfrm>
              <a:off x="3581396" y="1678274"/>
              <a:ext cx="1928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chemeClr val="bg1"/>
                  </a:solidFill>
                  <a:effectLst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Data forms</a:t>
              </a:r>
              <a:endParaRPr lang="en-US" sz="1600" b="0" i="0" baseline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58FA2D-C78E-74FB-0F63-2B7B237E04EB}"/>
                </a:ext>
              </a:extLst>
            </p:cNvPr>
            <p:cNvSpPr txBox="1"/>
            <p:nvPr/>
          </p:nvSpPr>
          <p:spPr>
            <a:xfrm>
              <a:off x="3581396" y="2025973"/>
              <a:ext cx="23417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Pre-configured forms for capturing data at Project, Task, Issues, Milestones and Dependencies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4355B10-67AB-69B7-A0BB-3BB5BAB8BF0F}"/>
                </a:ext>
              </a:extLst>
            </p:cNvPr>
            <p:cNvSpPr/>
            <p:nvPr/>
          </p:nvSpPr>
          <p:spPr bwMode="auto">
            <a:xfrm>
              <a:off x="6107913" y="1615620"/>
              <a:ext cx="2845212" cy="1276618"/>
            </a:xfrm>
            <a:prstGeom prst="roundRect">
              <a:avLst>
                <a:gd name="adj" fmla="val 3500"/>
              </a:avLst>
            </a:prstGeom>
            <a:solidFill>
              <a:srgbClr val="00163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dirty="0">
                <a:ln>
                  <a:noFill/>
                </a:ln>
                <a:solidFill>
                  <a:srgbClr val="FDE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pic>
          <p:nvPicPr>
            <p:cNvPr id="16" name="Graphic 15" descr="Email outline">
              <a:extLst>
                <a:ext uri="{FF2B5EF4-FFF2-40B4-BE49-F238E27FC236}">
                  <a16:creationId xmlns:a16="http://schemas.microsoft.com/office/drawing/2014/main" id="{B2F2B1DF-AE23-153C-447C-14F68FA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81872" y="1675893"/>
              <a:ext cx="365760" cy="3657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645C40-8CCE-E86B-3100-AE4895CFB0EE}"/>
                </a:ext>
              </a:extLst>
            </p:cNvPr>
            <p:cNvSpPr txBox="1"/>
            <p:nvPr/>
          </p:nvSpPr>
          <p:spPr>
            <a:xfrm>
              <a:off x="6500567" y="1678274"/>
              <a:ext cx="1928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chemeClr val="bg1"/>
                  </a:solidFill>
                  <a:effectLst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Email Notifications</a:t>
              </a:r>
              <a:endParaRPr lang="en-US" sz="1600" b="0" i="0" baseline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5EF95C-A1EC-F016-2175-12E4B27F5852}"/>
                </a:ext>
              </a:extLst>
            </p:cNvPr>
            <p:cNvSpPr txBox="1"/>
            <p:nvPr/>
          </p:nvSpPr>
          <p:spPr>
            <a:xfrm>
              <a:off x="6500567" y="2025973"/>
              <a:ext cx="23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Email notifications on data creation and modifications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695F8B6-8050-A188-A6D7-C7B7C47736EB}"/>
                </a:ext>
              </a:extLst>
            </p:cNvPr>
            <p:cNvGrpSpPr/>
            <p:nvPr/>
          </p:nvGrpSpPr>
          <p:grpSpPr>
            <a:xfrm>
              <a:off x="269571" y="2999314"/>
              <a:ext cx="8673203" cy="1276618"/>
              <a:chOff x="269571" y="3003673"/>
              <a:chExt cx="8673203" cy="1276618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120550-8A38-B603-E75D-05870AAE0BAB}"/>
                  </a:ext>
                </a:extLst>
              </p:cNvPr>
              <p:cNvSpPr/>
              <p:nvPr/>
            </p:nvSpPr>
            <p:spPr bwMode="auto">
              <a:xfrm>
                <a:off x="269571" y="3003673"/>
                <a:ext cx="2845212" cy="1276618"/>
              </a:xfrm>
              <a:prstGeom prst="roundRect">
                <a:avLst>
                  <a:gd name="adj" fmla="val 3500"/>
                </a:avLst>
              </a:prstGeom>
              <a:solidFill>
                <a:srgbClr val="00163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 rad="381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normalizeH="0" baseline="0" dirty="0">
                  <a:ln>
                    <a:noFill/>
                  </a:ln>
                  <a:solidFill>
                    <a:srgbClr val="FDE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pic>
            <p:nvPicPr>
              <p:cNvPr id="21" name="Graphic 20" descr="Presentation with pie chart outline">
                <a:extLst>
                  <a:ext uri="{FF2B5EF4-FFF2-40B4-BE49-F238E27FC236}">
                    <a16:creationId xmlns:a16="http://schemas.microsoft.com/office/drawing/2014/main" id="{6D91995B-B62F-C0A5-8A74-654059C66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43530" y="3063946"/>
                <a:ext cx="365760" cy="36576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D7C802-6EB7-BC58-82C9-24745AB6BB0A}"/>
                  </a:ext>
                </a:extLst>
              </p:cNvPr>
              <p:cNvSpPr txBox="1"/>
              <p:nvPr/>
            </p:nvSpPr>
            <p:spPr>
              <a:xfrm>
                <a:off x="662225" y="3066327"/>
                <a:ext cx="1928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baseline="0" dirty="0">
                    <a:solidFill>
                      <a:schemeClr val="bg1"/>
                    </a:solidFill>
                    <a:effectLst/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Visual Dashboard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100AE5-7EA7-57C3-60B1-6EED2ED0B95C}"/>
                  </a:ext>
                </a:extLst>
              </p:cNvPr>
              <p:cNvSpPr txBox="1"/>
              <p:nvPr/>
            </p:nvSpPr>
            <p:spPr>
              <a:xfrm>
                <a:off x="662225" y="3414026"/>
                <a:ext cx="2341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i="0" baseline="0" dirty="0">
                    <a:solidFill>
                      <a:schemeClr val="bg1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Dashboard to </a:t>
                </a:r>
                <a:r>
                  <a:rPr lang="en-US" sz="1200" b="0" dirty="0">
                    <a:solidFill>
                      <a:schemeClr val="bg1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narrate the story of projects, tasks and issues’ progress</a:t>
                </a:r>
                <a:endParaRPr lang="en-US" sz="12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3DA8814-E3CD-D262-D6AC-09FDFE8CA69E}"/>
                  </a:ext>
                </a:extLst>
              </p:cNvPr>
              <p:cNvSpPr/>
              <p:nvPr/>
            </p:nvSpPr>
            <p:spPr bwMode="auto">
              <a:xfrm>
                <a:off x="3188742" y="3003673"/>
                <a:ext cx="2845212" cy="1276618"/>
              </a:xfrm>
              <a:prstGeom prst="roundRect">
                <a:avLst>
                  <a:gd name="adj" fmla="val 3500"/>
                </a:avLst>
              </a:prstGeom>
              <a:solidFill>
                <a:srgbClr val="00163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 rad="381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normalizeH="0" baseline="0" dirty="0">
                  <a:ln>
                    <a:noFill/>
                  </a:ln>
                  <a:solidFill>
                    <a:srgbClr val="FDE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pic>
            <p:nvPicPr>
              <p:cNvPr id="26" name="Graphic 25" descr="Ringer outline">
                <a:extLst>
                  <a:ext uri="{FF2B5EF4-FFF2-40B4-BE49-F238E27FC236}">
                    <a16:creationId xmlns:a16="http://schemas.microsoft.com/office/drawing/2014/main" id="{4517E8B0-860A-E474-1436-3C5AD831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262701" y="3063946"/>
                <a:ext cx="365760" cy="3657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1FFD38-BB6F-2D4A-6897-3C894566332D}"/>
                  </a:ext>
                </a:extLst>
              </p:cNvPr>
              <p:cNvSpPr txBox="1"/>
              <p:nvPr/>
            </p:nvSpPr>
            <p:spPr>
              <a:xfrm>
                <a:off x="3581396" y="3066327"/>
                <a:ext cx="1928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baseline="0" dirty="0">
                    <a:solidFill>
                      <a:schemeClr val="bg1"/>
                    </a:solidFill>
                    <a:effectLst/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App Notifications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8867BB-ADD0-FFCE-E0BA-4B287EC096B1}"/>
                  </a:ext>
                </a:extLst>
              </p:cNvPr>
              <p:cNvSpPr txBox="1"/>
              <p:nvPr/>
            </p:nvSpPr>
            <p:spPr>
              <a:xfrm>
                <a:off x="3581396" y="3414026"/>
                <a:ext cx="2341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>
                    <a:solidFill>
                      <a:schemeClr val="bg1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App level notifications for Tasks and Issues assignment</a:t>
                </a:r>
                <a:endParaRPr lang="en-US" sz="12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B2457C0-B8C8-9C3F-2D97-4B5BB1821229}"/>
                  </a:ext>
                </a:extLst>
              </p:cNvPr>
              <p:cNvSpPr/>
              <p:nvPr/>
            </p:nvSpPr>
            <p:spPr bwMode="auto">
              <a:xfrm>
                <a:off x="6097562" y="3003673"/>
                <a:ext cx="2845212" cy="1276618"/>
              </a:xfrm>
              <a:prstGeom prst="roundRect">
                <a:avLst>
                  <a:gd name="adj" fmla="val 3500"/>
                </a:avLst>
              </a:prstGeom>
              <a:solidFill>
                <a:srgbClr val="00163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 rad="38100">
                  <a:schemeClr val="accent1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1" i="0" u="none" strike="noStrike" cap="none" normalizeH="0" baseline="0" dirty="0">
                  <a:ln>
                    <a:noFill/>
                  </a:ln>
                  <a:solidFill>
                    <a:srgbClr val="FDE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pic>
            <p:nvPicPr>
              <p:cNvPr id="31" name="Graphic 30" descr="Stopwatch outline">
                <a:extLst>
                  <a:ext uri="{FF2B5EF4-FFF2-40B4-BE49-F238E27FC236}">
                    <a16:creationId xmlns:a16="http://schemas.microsoft.com/office/drawing/2014/main" id="{816C69B5-9443-4F73-8B4D-4345358C8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171521" y="3063946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DE17822-D577-5D00-6BE7-64D7A0611D89}"/>
                  </a:ext>
                </a:extLst>
              </p:cNvPr>
              <p:cNvSpPr txBox="1"/>
              <p:nvPr/>
            </p:nvSpPr>
            <p:spPr>
              <a:xfrm>
                <a:off x="6490215" y="3066327"/>
                <a:ext cx="2139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baseline="0" dirty="0">
                    <a:solidFill>
                      <a:schemeClr val="bg1"/>
                    </a:solidFill>
                    <a:effectLst/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Scheduled Summary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5DF4DE-E847-B567-F65D-A515EB4CF93F}"/>
                  </a:ext>
                </a:extLst>
              </p:cNvPr>
              <p:cNvSpPr txBox="1"/>
              <p:nvPr/>
            </p:nvSpPr>
            <p:spPr>
              <a:xfrm>
                <a:off x="6490216" y="3414026"/>
                <a:ext cx="23417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i="0" baseline="0" dirty="0">
                    <a:solidFill>
                      <a:schemeClr val="bg1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Summary email/Weekly Summary wit</a:t>
                </a:r>
                <a:r>
                  <a:rPr lang="en-US" sz="1200" b="0" dirty="0">
                    <a:solidFill>
                      <a:schemeClr val="bg1"/>
                    </a:solidFill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h all in-progress Tasks and Issues to Associates/Mgr.</a:t>
                </a:r>
                <a:endParaRPr lang="en-US" sz="1200" b="0" i="0" baseline="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10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60119"/>
            <a:ext cx="245015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Notifications</a:t>
            </a:r>
            <a:endParaRPr sz="2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85859" y="508946"/>
            <a:ext cx="2194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1;p39">
            <a:extLst>
              <a:ext uri="{FF2B5EF4-FFF2-40B4-BE49-F238E27FC236}">
                <a16:creationId xmlns:a16="http://schemas.microsoft.com/office/drawing/2014/main" id="{263291BD-ED79-B746-A81A-EF1D3601E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501519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aphic 3" descr="Ringer outline">
            <a:extLst>
              <a:ext uri="{FF2B5EF4-FFF2-40B4-BE49-F238E27FC236}">
                <a16:creationId xmlns:a16="http://schemas.microsoft.com/office/drawing/2014/main" id="{85D5ED22-5F7E-653A-9268-6F076985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500" y="3096809"/>
            <a:ext cx="365760" cy="365760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3D822F2C-FDCE-BEF6-0801-0128E421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859" y="1369811"/>
            <a:ext cx="365760" cy="365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FE3302-B315-036E-B7D2-A71270AC8D62}"/>
              </a:ext>
            </a:extLst>
          </p:cNvPr>
          <p:cNvSpPr txBox="1"/>
          <p:nvPr/>
        </p:nvSpPr>
        <p:spPr>
          <a:xfrm>
            <a:off x="1408769" y="1383414"/>
            <a:ext cx="192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Email Notifications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C26F2-3D01-F149-A883-F0F8E104AC08}"/>
              </a:ext>
            </a:extLst>
          </p:cNvPr>
          <p:cNvSpPr txBox="1"/>
          <p:nvPr/>
        </p:nvSpPr>
        <p:spPr>
          <a:xfrm>
            <a:off x="1408769" y="1684399"/>
            <a:ext cx="6948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Power Automate Email Notifications on: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New Project Creation and Update.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Task Creation and Update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Issue Creation and Update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Recurring notifications for in-progress tasks and issues post due-date.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AD136C-B836-4616-D1FD-6982EB28CE60}"/>
              </a:ext>
            </a:extLst>
          </p:cNvPr>
          <p:cNvSpPr txBox="1"/>
          <p:nvPr/>
        </p:nvSpPr>
        <p:spPr>
          <a:xfrm>
            <a:off x="1408769" y="3116535"/>
            <a:ext cx="306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In-App Notifications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FB122C-8A88-7A21-4DBB-EA70D2983AFB}"/>
              </a:ext>
            </a:extLst>
          </p:cNvPr>
          <p:cNvSpPr txBox="1"/>
          <p:nvPr/>
        </p:nvSpPr>
        <p:spPr>
          <a:xfrm>
            <a:off x="1408769" y="3563786"/>
            <a:ext cx="694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In-App personalized notifications for assigned to associates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Task Creation and Update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Issue Creation and Update</a:t>
            </a:r>
          </a:p>
        </p:txBody>
      </p:sp>
    </p:spTree>
    <p:extLst>
      <p:ext uri="{BB962C8B-B14F-4D97-AF65-F5344CB8AC3E}">
        <p14:creationId xmlns:p14="http://schemas.microsoft.com/office/powerpoint/2010/main" val="232449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711777" y="2905150"/>
            <a:ext cx="4804745" cy="644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Glimpse of Project Tracker App</a:t>
            </a:r>
            <a:endParaRPr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E9AC46-F7AD-312D-92A8-5F52EA01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81"/>
            <a:ext cx="9144000" cy="4462119"/>
          </a:xfrm>
          <a:prstGeom prst="rect">
            <a:avLst/>
          </a:prstGeom>
        </p:spPr>
      </p:pic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51750ADC-5AFE-2D91-CFB9-8AD6B6A7868E}"/>
              </a:ext>
            </a:extLst>
          </p:cNvPr>
          <p:cNvSpPr txBox="1">
            <a:spLocks/>
          </p:cNvSpPr>
          <p:nvPr/>
        </p:nvSpPr>
        <p:spPr>
          <a:xfrm>
            <a:off x="151847" y="89710"/>
            <a:ext cx="5735700" cy="5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Project Tracker App -  Dashboard</a:t>
            </a:r>
          </a:p>
        </p:txBody>
      </p:sp>
    </p:spTree>
    <p:extLst>
      <p:ext uri="{BB962C8B-B14F-4D97-AF65-F5344CB8AC3E}">
        <p14:creationId xmlns:p14="http://schemas.microsoft.com/office/powerpoint/2010/main" val="173239744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465</Words>
  <Application>Microsoft Office PowerPoint</Application>
  <PresentationFormat>On-screen Show (16:9)</PresentationFormat>
  <Paragraphs>100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Segoe UI Historic</vt:lpstr>
      <vt:lpstr>Arial</vt:lpstr>
      <vt:lpstr>Montserrat ExtraBold</vt:lpstr>
      <vt:lpstr>Montserrat</vt:lpstr>
      <vt:lpstr>Futuristic Background by Slidesgo</vt:lpstr>
      <vt:lpstr>Project Tracker App</vt:lpstr>
      <vt:lpstr>Contents</vt:lpstr>
      <vt:lpstr>Introduction</vt:lpstr>
      <vt:lpstr>Data Points of Project Tracker</vt:lpstr>
      <vt:lpstr>Entity Relationship</vt:lpstr>
      <vt:lpstr>Application Features</vt:lpstr>
      <vt:lpstr>Notifications</vt:lpstr>
      <vt:lpstr>Glimpse of Project Tracker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time. For any queries, kindly message me on LinkedIn: https://www.linkedin.com/in/sachchinannam/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Tracker App</dc:title>
  <dc:creator>Annam, Sachin</dc:creator>
  <cp:lastModifiedBy>Annam, Sachin</cp:lastModifiedBy>
  <cp:revision>2</cp:revision>
  <dcterms:modified xsi:type="dcterms:W3CDTF">2023-04-23T15:27:48Z</dcterms:modified>
</cp:coreProperties>
</file>